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1" r:id="rId3"/>
    <p:sldId id="272" r:id="rId4"/>
    <p:sldId id="284" r:id="rId5"/>
    <p:sldId id="273" r:id="rId6"/>
    <p:sldId id="285" r:id="rId7"/>
    <p:sldId id="257" r:id="rId8"/>
    <p:sldId id="258" r:id="rId9"/>
    <p:sldId id="274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F93A6C-FE57-4B02-BAA2-2DDE424C0749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D469-E8E8-4703-A29F-90E6421C4DA2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2F4AB4-51FA-4906-AA14-0A39FDC27B44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A93A2C-7EA1-4A6A-9940-A32EBA38C4D3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94114F-9423-4866-95F5-72AC9EB8650F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43DA-3EA4-45DD-A8DC-A02A8271587C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87198A-7759-443D-891E-73A77675B3A4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ADAA2B-177B-4F24-B81A-F8387FAD3797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1D3FB6-4686-4733-A77D-87C0F835A572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4CBF57-BC68-43E1-8C59-F4C25D8DD8C0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1916C3-3486-4A60-B6F6-42DBD84312FD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hr-HR" alt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 alt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7E7816-1A43-4595-9D08-5C3AD4523387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Doc. Dr. Nika Sokol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Porezni sustav i mjere porezne politike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500"/>
              <a:t>Čimbenici koji utječu na sustav oporezivanja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hr-HR" sz="2600"/>
              <a:t>Ustavno uređenje, veličina teritorija i broj stanovnika,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hr-HR" sz="2600"/>
              <a:t>veličina javnog sektora i obujam nadležnosti države,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hr-HR" sz="2600"/>
              <a:t>centralizacija, odnosno decentralizacija,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hr-HR" sz="2600"/>
              <a:t>pripadnost pojedinim ekonomskim asocijacijama i geopolitički položaj,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/>
              <a:t>zaduženje države i budžetski deficit,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/>
              <a:t>nezaposlenost,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/>
              <a:t>povijesni razlozi,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/>
              <a:t>drugi razlozi.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Noviji trendovi u oporezivanju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600"/>
              <a:t>Porezni sustav i porezna politika podložni su promjenama, ali smatra se da one ne bi trebale biti prečeste i preradikalne.</a:t>
            </a:r>
          </a:p>
          <a:p>
            <a:pPr>
              <a:lnSpc>
                <a:spcPct val="90000"/>
              </a:lnSpc>
            </a:pPr>
            <a:r>
              <a:rPr lang="hr-HR" sz="2600"/>
              <a:t>Suvremena država je porezna država, rashodi se većim dijelom financiraju prikupljenim porezima.</a:t>
            </a:r>
          </a:p>
          <a:p>
            <a:pPr>
              <a:lnSpc>
                <a:spcPct val="90000"/>
              </a:lnSpc>
            </a:pPr>
            <a:r>
              <a:rPr lang="hr-HR" sz="2600"/>
              <a:t>Sve veća ekonomska povezanost država, regija i kontinenata ima upliva na približavanje poreznih sustava i mjera porezne politike, ali i dalje postoje znatne razlike u nacionalnim fiskalnim sustavima jer se svaka država najteže odriče svog fiskalnog suvereniteta. </a:t>
            </a:r>
          </a:p>
          <a:p>
            <a:pPr>
              <a:lnSpc>
                <a:spcPct val="90000"/>
              </a:lnSpc>
            </a:pPr>
            <a:endParaRPr lang="hr-HR"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Noviji trendovi u oporezivanju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600"/>
              <a:t>Porezni sustav i porezna politika podložni su promjenama, ali smatra se da one ne bi trebale biti prečeste i preradikalne.</a:t>
            </a:r>
          </a:p>
          <a:p>
            <a:pPr>
              <a:lnSpc>
                <a:spcPct val="90000"/>
              </a:lnSpc>
            </a:pPr>
            <a:r>
              <a:rPr lang="hr-HR" sz="2600"/>
              <a:t>Suvremena država je porezna država, rashodi se većim dijelom financiraju prikupljenim porezima.</a:t>
            </a:r>
          </a:p>
          <a:p>
            <a:pPr>
              <a:lnSpc>
                <a:spcPct val="90000"/>
              </a:lnSpc>
            </a:pPr>
            <a:r>
              <a:rPr lang="hr-HR" sz="2600"/>
              <a:t>Sve veća ekonomska povezanost država, regija i kontinenata ima upliva na približavanje poreznih sustava i mjera porezne politike, ali i dalje postoje znatne razlike u nacionalnim fiskalnim sustavima jer se svaka država najteže odriče svog fiskalnog suvereniteta. </a:t>
            </a:r>
          </a:p>
          <a:p>
            <a:pPr>
              <a:lnSpc>
                <a:spcPct val="90000"/>
              </a:lnSpc>
            </a:pPr>
            <a:endParaRPr lang="hr-HR"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Noviji trendovi u oporezivanju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hr-HR"/>
              <a:t>Porezno usklađivanje – harmonizacija,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hr-HR"/>
              <a:t>neutralnost u oporezivanju,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hr-HR"/>
              <a:t>smanjenje poreznog opterećenja,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hr-HR"/>
              <a:t>jednostavnost u oporezivanju,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hr-HR"/>
              <a:t>naglasak na oporezivanju potrošnje,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hr-HR"/>
              <a:t>pravednost u oporezivanju.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Porezno usklađivanje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različiti pogledi i definicije usklađivanja, odnosno harmonizacije</a:t>
            </a:r>
          </a:p>
          <a:p>
            <a:pPr>
              <a:lnSpc>
                <a:spcPct val="90000"/>
              </a:lnSpc>
            </a:pPr>
            <a:r>
              <a:rPr lang="hr-HR"/>
              <a:t>Harmonizacija = jedinstvo raznolikosti, stupanje u sklad, približavanje, prilagođavanje pojedinih poreza, poreznih sustava i mjera porezne politike među državama</a:t>
            </a:r>
          </a:p>
          <a:p>
            <a:pPr>
              <a:lnSpc>
                <a:spcPct val="90000"/>
              </a:lnSpc>
            </a:pPr>
            <a:r>
              <a:rPr lang="hr-HR"/>
              <a:t>Najizraženija među zemljama članicama EU.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/>
          </a:p>
          <a:p>
            <a:pPr>
              <a:lnSpc>
                <a:spcPct val="90000"/>
              </a:lnSpc>
            </a:pPr>
            <a:endParaRPr lang="hr-H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Neutralnost u oporezivanju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600"/>
              <a:t>Regulacija države u upravljanju ekonomskim procesima najčešće nije učinkovita.</a:t>
            </a:r>
          </a:p>
          <a:p>
            <a:pPr>
              <a:lnSpc>
                <a:spcPct val="90000"/>
              </a:lnSpc>
            </a:pPr>
            <a:r>
              <a:rPr lang="hr-HR" sz="2600"/>
              <a:t>Prema teoriji, neki je porezni oblik neutralan ukoliko ne utječe na tržišne odluke.</a:t>
            </a:r>
          </a:p>
          <a:p>
            <a:pPr>
              <a:lnSpc>
                <a:spcPct val="90000"/>
              </a:lnSpc>
            </a:pPr>
            <a:r>
              <a:rPr lang="hr-HR" sz="2600"/>
              <a:t>Iz toga proizlazi kako bi se uloga poreza trebala ograničiti na prikupljanje sredstava za podmirivanje rashoda.</a:t>
            </a:r>
          </a:p>
          <a:p>
            <a:pPr>
              <a:lnSpc>
                <a:spcPct val="90000"/>
              </a:lnSpc>
            </a:pPr>
            <a:r>
              <a:rPr lang="hr-HR" sz="2600"/>
              <a:t>Ne mogu svi porezi biti neutralni (porez na dohodak), stoga je teško govoriti neutralnosti poreznih sustava.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500"/>
              <a:t>Smanjenje poreznog opterećenja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600"/>
              <a:t>Od kraja 20. st. sve su izraženiji zahtjevi za smanjenjem državne potrošnje, kako bi se rasteretilo gospodarstvo.</a:t>
            </a:r>
          </a:p>
          <a:p>
            <a:r>
              <a:rPr lang="hr-HR" sz="2600"/>
              <a:t>Pridržavanje mastriških kriterija, između ostalog, utjecat će na zaustavljanje poreznog opterećenja u EU-u, ali i šire.</a:t>
            </a:r>
          </a:p>
          <a:p>
            <a:r>
              <a:rPr lang="hr-HR" sz="2600"/>
              <a:t>U posljednjih nekoliko desetljeća među suvremenim zemljama osobito je primjetan trend sniženja stopa poreza na dobit.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Jednostavnost u oporezivanju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600"/>
              <a:t>Pojednostavljenje i transparentnost u oporezivanju posljedica su sve veće demokratizacije društva.</a:t>
            </a:r>
          </a:p>
          <a:p>
            <a:pPr>
              <a:lnSpc>
                <a:spcPct val="80000"/>
              </a:lnSpc>
            </a:pPr>
            <a:r>
              <a:rPr lang="hr-HR" sz="2600"/>
              <a:t>Odnose se na lakše snalaženje poreznih obveznika u poreznim propisima, smanjenje broja poreznih oblika unutar pojedinog poreznog sustava, preciznu zakonsku regulaciju koja ne daje mogućnosti za različita tumačenja zakona.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600"/>
              <a:t>POJEDNOSTAVLJENJE U OPOREZIVANJU + SMANJENJE POREZNOG OPTEREĆENJA = </a:t>
            </a:r>
            <a:r>
              <a:rPr lang="hr-HR" sz="2600" b="1"/>
              <a:t>DOBRA POREZNA REFORMA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500"/>
              <a:t>Naglasak na oporezivanju potrošnje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600"/>
              <a:t>Suvremena financijska teorija ističe brojne prednosti oporezivanja potrošnje kao što su veća pravednost u odnosu na oporezivanje dohotka, smanjena porezna evazija, poticanje štednje, pozitivan utjecaj na ulaganja itd.</a:t>
            </a:r>
          </a:p>
          <a:p>
            <a:pPr>
              <a:lnSpc>
                <a:spcPct val="80000"/>
              </a:lnSpc>
            </a:pPr>
            <a:r>
              <a:rPr lang="hr-HR" sz="2600"/>
              <a:t>Međutim ova orijentacija ima i određene nedostatke koji se prvenstveno očituju u pojavi regresivnog učinka.</a:t>
            </a:r>
          </a:p>
          <a:p>
            <a:pPr>
              <a:lnSpc>
                <a:spcPct val="80000"/>
              </a:lnSpc>
            </a:pPr>
            <a:r>
              <a:rPr lang="hr-HR" sz="2600"/>
              <a:t>U suvremenim poreznim sustavima možemo izdvojiti zemlje kod kojih prevladava potrošna orijentacija (EU 12) i one u kojima prevladava dohodovna orijentacija (EU 15).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Pravednost u oporezivanju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600"/>
              <a:t>Jedan je od temeljnih zahtjeva koji se postavlja pred svaki porezni sustav.</a:t>
            </a:r>
          </a:p>
          <a:p>
            <a:pPr>
              <a:lnSpc>
                <a:spcPct val="90000"/>
              </a:lnSpc>
            </a:pPr>
            <a:r>
              <a:rPr lang="hr-HR" sz="2600"/>
              <a:t>Danas se smatra kako je pravedno progresivno oporezivanje.</a:t>
            </a:r>
          </a:p>
          <a:p>
            <a:pPr>
              <a:lnSpc>
                <a:spcPct val="90000"/>
              </a:lnSpc>
            </a:pPr>
            <a:r>
              <a:rPr lang="hr-HR" sz="2600"/>
              <a:t>Međutim koji splet iz široke palete poreznih mjera odabrati za ostvarenje tog cilja pitanje je na koje nije moguće dati jednoznačan odgovor. </a:t>
            </a:r>
          </a:p>
          <a:p>
            <a:pPr>
              <a:lnSpc>
                <a:spcPct val="90000"/>
              </a:lnSpc>
            </a:pPr>
            <a:r>
              <a:rPr lang="hr-HR" sz="2600"/>
              <a:t>Koja će se porezna načela primjenjivati nekoj zemlji ovisi i nizu čimbenika povezanih uz, između ostalog, njihove nacionalne specifičnosti.</a:t>
            </a:r>
          </a:p>
          <a:p>
            <a:pPr>
              <a:lnSpc>
                <a:spcPct val="90000"/>
              </a:lnSpc>
            </a:pPr>
            <a:endParaRPr lang="hr-HR"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Mjesto i uloga poreza u ekonomiji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251520" y="1484784"/>
            <a:ext cx="7978080" cy="4646141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</a:pPr>
            <a:r>
              <a:rPr lang="hr-HR" sz="2000" dirty="0">
                <a:solidFill>
                  <a:srgbClr val="FF0000"/>
                </a:solidFill>
              </a:rPr>
              <a:t>Porezna politika </a:t>
            </a:r>
            <a:r>
              <a:rPr lang="hr-HR" sz="2000" dirty="0"/>
              <a:t>jedan od segmenata fiskalne politike.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hr-HR" sz="2000" dirty="0"/>
          </a:p>
          <a:p>
            <a:pPr marL="273050" indent="-273050">
              <a:lnSpc>
                <a:spcPct val="80000"/>
              </a:lnSpc>
            </a:pPr>
            <a:r>
              <a:rPr lang="hr-HR" sz="2000" dirty="0">
                <a:solidFill>
                  <a:srgbClr val="FF0000"/>
                </a:solidFill>
              </a:rPr>
              <a:t>Fiskalna politika</a:t>
            </a:r>
            <a:r>
              <a:rPr lang="hr-HR" sz="2000" b="1" dirty="0">
                <a:solidFill>
                  <a:srgbClr val="FF0000"/>
                </a:solidFill>
              </a:rPr>
              <a:t> </a:t>
            </a:r>
            <a:r>
              <a:rPr lang="hr-HR" sz="2000" dirty="0"/>
              <a:t>– izbor države u pogledu visine i strukture poreza i državne potrošnje.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hr-HR" sz="2000" dirty="0"/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Uloga države - 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Vođenje ekonomske politike </a:t>
            </a:r>
            <a:r>
              <a:rPr lang="hr-HR" sz="2000" dirty="0">
                <a:solidFill>
                  <a:srgbClr val="0070C0"/>
                </a:solidFill>
              </a:rPr>
              <a:t>(rast, zaposlenost, stabilnost tržišta i cijena…)</a:t>
            </a:r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Instrumenti fiskalne politike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Javni prihodi </a:t>
            </a:r>
            <a:r>
              <a:rPr lang="hr-HR" sz="2000" dirty="0">
                <a:solidFill>
                  <a:srgbClr val="0070C0"/>
                </a:solidFill>
              </a:rPr>
              <a:t>(izravni i neizravni porezi, doprinosi…)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Javni rashodi </a:t>
            </a:r>
            <a:r>
              <a:rPr lang="hr-HR" sz="2000" dirty="0">
                <a:solidFill>
                  <a:srgbClr val="0070C0"/>
                </a:solidFill>
              </a:rPr>
              <a:t>(investicije države, razni transferi, rezerve…)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Saldo </a:t>
            </a:r>
            <a:r>
              <a:rPr lang="hr-HR" sz="2000" dirty="0" err="1"/>
              <a:t>tj</a:t>
            </a:r>
            <a:r>
              <a:rPr lang="hr-HR" sz="2000" dirty="0"/>
              <a:t>. deficit/suficit </a:t>
            </a:r>
            <a:r>
              <a:rPr lang="hr-HR" sz="2000" dirty="0">
                <a:solidFill>
                  <a:srgbClr val="0070C0"/>
                </a:solidFill>
              </a:rPr>
              <a:t>(tekući saldo, ukupni saldo…)</a:t>
            </a:r>
          </a:p>
          <a:p>
            <a:pPr marL="273050" indent="-273050">
              <a:lnSpc>
                <a:spcPct val="80000"/>
              </a:lnSpc>
            </a:pPr>
            <a:endParaRPr lang="hr-HR" sz="2000" dirty="0"/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Načelo jednakosti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Oporezivanje prema ekonomskoj snazi.</a:t>
            </a:r>
          </a:p>
          <a:p>
            <a:pPr marL="273050" indent="-273050">
              <a:lnSpc>
                <a:spcPct val="80000"/>
              </a:lnSpc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500"/>
              <a:t>Primjena “vječnih” poreznih načela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/>
              <a:t>Osnovna porezna načela mijenjala su se i preispitivala kroz vrijeme, ali postoje tzv. “vječna” porezna načela koja su prisutna i vrijede jednako dugo kao što je prisutno oporezivanje.</a:t>
            </a:r>
          </a:p>
          <a:p>
            <a:pPr>
              <a:buFont typeface="Wingdings" pitchFamily="2" charset="2"/>
              <a:buNone/>
            </a:pPr>
            <a:endParaRPr lang="hr-HR"/>
          </a:p>
          <a:p>
            <a:endParaRPr lang="hr-H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Porezna načela i primjena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hr-HR" sz="1900"/>
              <a:t>1. Pravednost u oporezivanju,</a:t>
            </a:r>
          </a:p>
          <a:p>
            <a:pPr marL="609600" indent="-609600">
              <a:lnSpc>
                <a:spcPct val="80000"/>
              </a:lnSpc>
            </a:pPr>
            <a:r>
              <a:rPr lang="hr-HR" sz="1900"/>
              <a:t>načelo opće porezne obveze,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sz="1900"/>
              <a:t>(egzistencijski minimum)</a:t>
            </a:r>
          </a:p>
          <a:p>
            <a:pPr marL="609600" indent="-609600">
              <a:lnSpc>
                <a:spcPct val="80000"/>
              </a:lnSpc>
            </a:pPr>
            <a:r>
              <a:rPr lang="hr-HR" sz="1900"/>
              <a:t>načelo ravnomjernosti u oporezivanju, (progresivno oporezivanje)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sz="1900"/>
              <a:t>2. Pojednostavljenje oporezivanja i transparentnost poreznog sustava,</a:t>
            </a:r>
          </a:p>
          <a:p>
            <a:pPr marL="609600" indent="-609600">
              <a:lnSpc>
                <a:spcPct val="80000"/>
              </a:lnSpc>
            </a:pPr>
            <a:r>
              <a:rPr lang="hr-HR" sz="1900"/>
              <a:t>smanjenje broja poreznih oblika,</a:t>
            </a:r>
          </a:p>
          <a:p>
            <a:pPr marL="609600" indent="-609600">
              <a:lnSpc>
                <a:spcPct val="80000"/>
              </a:lnSpc>
            </a:pPr>
            <a:r>
              <a:rPr lang="hr-HR" sz="1900"/>
              <a:t>smanjenje broja poreznih oslobođenja i olakšica,</a:t>
            </a:r>
          </a:p>
          <a:p>
            <a:pPr marL="609600" indent="-609600">
              <a:lnSpc>
                <a:spcPct val="80000"/>
              </a:lnSpc>
            </a:pPr>
            <a:r>
              <a:rPr lang="hr-HR" sz="1900"/>
              <a:t>nesporno i razumljivo utvrđivanje porezne osnovice,</a:t>
            </a:r>
          </a:p>
          <a:p>
            <a:pPr marL="609600" indent="-609600">
              <a:lnSpc>
                <a:spcPct val="80000"/>
              </a:lnSpc>
            </a:pPr>
            <a:r>
              <a:rPr lang="hr-HR" sz="1900"/>
              <a:t>pojednostavljenje oporezivanja malih poreznih obveznika,</a:t>
            </a:r>
          </a:p>
          <a:p>
            <a:pPr marL="609600" indent="-609600">
              <a:lnSpc>
                <a:spcPct val="80000"/>
              </a:lnSpc>
            </a:pPr>
            <a:r>
              <a:rPr lang="hr-HR" sz="1900"/>
              <a:t>donošenjem kvalitetnih zakonskih propisa itd.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sz="1900"/>
              <a:t>3. Neutralnost poreza, (neoliberalizam vs neointervencionizam)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sz="1900"/>
              <a:t>4. Stari porezi dobri porezi, (Canardovo porezno pravilo)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sz="1900"/>
              <a:t>5. Smanjenje poreznog opterećenja.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sz="19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sz="1900"/>
          </a:p>
          <a:p>
            <a:pPr marL="609600" indent="-609600">
              <a:lnSpc>
                <a:spcPct val="80000"/>
              </a:lnSpc>
            </a:pPr>
            <a:endParaRPr lang="hr-HR" sz="19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000"/>
              <a:t>Ciljevi oporezivanja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r-HR" sz="2100" dirty="0"/>
              <a:t>Dvije su osnovne skupine ciljeva oporezivanja:</a:t>
            </a:r>
          </a:p>
          <a:p>
            <a:pPr>
              <a:buClr>
                <a:srgbClr val="003399"/>
              </a:buClr>
            </a:pPr>
            <a:r>
              <a:rPr lang="hr-HR" sz="2100" b="1" dirty="0"/>
              <a:t>fiskalni ciljevi</a:t>
            </a:r>
            <a:r>
              <a:rPr lang="hr-HR" sz="2100" dirty="0"/>
              <a:t> (prikupljanje prihoda za financiranje rashoda)</a:t>
            </a:r>
          </a:p>
          <a:p>
            <a:pPr>
              <a:buClr>
                <a:srgbClr val="003399"/>
              </a:buClr>
            </a:pPr>
            <a:r>
              <a:rPr lang="hr-HR" sz="2100" b="1" dirty="0"/>
              <a:t>nefiskalni ciljevi</a:t>
            </a:r>
            <a:r>
              <a:rPr lang="hr-HR" sz="2100" dirty="0"/>
              <a:t> </a:t>
            </a:r>
            <a:r>
              <a:rPr lang="hr-HR" sz="2100" b="1" dirty="0"/>
              <a:t>– provedba ekonomske politike </a:t>
            </a:r>
            <a:r>
              <a:rPr lang="hr-HR" sz="2100" dirty="0"/>
              <a:t>(korištenje poreza kao instrumenta ekonomske politike)</a:t>
            </a:r>
          </a:p>
          <a:p>
            <a:pPr>
              <a:buClr>
                <a:srgbClr val="003399"/>
              </a:buClr>
              <a:buFont typeface="Wingdings" pitchFamily="2" charset="2"/>
              <a:buNone/>
            </a:pPr>
            <a:endParaRPr lang="hr-HR" sz="2100" dirty="0"/>
          </a:p>
          <a:p>
            <a:pPr>
              <a:buClr>
                <a:srgbClr val="003399"/>
              </a:buClr>
              <a:buFont typeface="Wingdings" pitchFamily="2" charset="2"/>
              <a:buNone/>
            </a:pPr>
            <a:r>
              <a:rPr lang="hr-HR" sz="2100" dirty="0"/>
              <a:t>Kao instrument ekonomske politike, porezi se mogu primjenjivati za:</a:t>
            </a:r>
          </a:p>
          <a:p>
            <a:pPr>
              <a:buClr>
                <a:srgbClr val="003399"/>
              </a:buClr>
            </a:pPr>
            <a:r>
              <a:rPr lang="hr-HR" sz="2100" dirty="0"/>
              <a:t>ostvarivanje željene raspodjele </a:t>
            </a:r>
            <a:r>
              <a:rPr lang="hr-HR" sz="2100" dirty="0" smtClean="0"/>
              <a:t>dohotka,</a:t>
            </a:r>
            <a:endParaRPr lang="hr-HR" sz="2100" dirty="0"/>
          </a:p>
          <a:p>
            <a:pPr>
              <a:buClr>
                <a:srgbClr val="003399"/>
              </a:buClr>
            </a:pPr>
            <a:r>
              <a:rPr lang="hr-HR" sz="2100" dirty="0"/>
              <a:t>usmjeravanje privatne gospodarske </a:t>
            </a:r>
            <a:r>
              <a:rPr lang="hr-HR" sz="2100" dirty="0" smtClean="0"/>
              <a:t>aktivnosti.</a:t>
            </a:r>
            <a:endParaRPr lang="hr-HR" sz="2100" dirty="0"/>
          </a:p>
          <a:p>
            <a:pPr>
              <a:buClr>
                <a:srgbClr val="003399"/>
              </a:buClr>
              <a:buFont typeface="Wingdings" pitchFamily="2" charset="2"/>
              <a:buNone/>
            </a:pPr>
            <a:endParaRPr lang="hr-H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Učinci oporezivanja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hr-HR" sz="2600"/>
              <a:t>Mogu biti: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 sz="2600" b="1"/>
              <a:t>namjeravani – </a:t>
            </a:r>
            <a:r>
              <a:rPr lang="hr-HR" sz="2600"/>
              <a:t>oni koji su se primjenom adekvatnih poreznih instrumenata upravo željeli postići (redistribucijski),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 sz="2600" b="1"/>
              <a:t>nenamjeravani</a:t>
            </a:r>
            <a:r>
              <a:rPr lang="hr-HR" sz="2600"/>
              <a:t> – oni koji se javljaju mimo zacrtanih planova, zahtijevaju intervenciju (vezani uz ubiranje poreza). </a:t>
            </a:r>
            <a:endParaRPr lang="hr-HR" sz="2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Porezna struktura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/>
              <a:t>Mjesto i uloga</a:t>
            </a:r>
            <a:r>
              <a:rPr lang="hr-HR"/>
              <a:t> pojedinog </a:t>
            </a:r>
            <a:r>
              <a:rPr lang="hr-HR" b="1"/>
              <a:t>poreza</a:t>
            </a:r>
            <a:r>
              <a:rPr lang="hr-HR"/>
              <a:t> u poreznom sustavu razlikuje se od države do države i ovisi o ciljevima oporezivanja.</a:t>
            </a:r>
          </a:p>
          <a:p>
            <a:r>
              <a:rPr lang="hr-HR"/>
              <a:t>O mjestu i ulozi pojedinog poreza u poreznom sustavu ovisi i opredjeljenje za </a:t>
            </a:r>
            <a:r>
              <a:rPr lang="hr-HR" b="1"/>
              <a:t>dohodovnu</a:t>
            </a:r>
            <a:r>
              <a:rPr lang="hr-HR"/>
              <a:t> ili </a:t>
            </a:r>
            <a:r>
              <a:rPr lang="hr-HR" b="1"/>
              <a:t>potrošnu</a:t>
            </a:r>
            <a:r>
              <a:rPr lang="hr-HR"/>
              <a:t> orijentaciju određenog poreznog sustava.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23850" y="268288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571500" algn="l"/>
              </a:tabLst>
            </a:pPr>
            <a:r>
              <a:rPr lang="hr-HR" i="1" dirty="0">
                <a:cs typeface="Times New Roman" pitchFamily="18" charset="0"/>
              </a:rPr>
              <a:t>Struktura poreznih prihoda prema poreznim oblicima u EU za </a:t>
            </a:r>
            <a:r>
              <a:rPr lang="hr-HR" i="1" dirty="0" smtClean="0">
                <a:cs typeface="Times New Roman" pitchFamily="18" charset="0"/>
              </a:rPr>
              <a:t>200</a:t>
            </a:r>
            <a:r>
              <a:rPr lang="hr-HR" i="1" dirty="0" smtClean="0"/>
              <a:t>9</a:t>
            </a:r>
            <a:r>
              <a:rPr lang="hr-HR" i="1" dirty="0" smtClean="0">
                <a:cs typeface="Times New Roman" pitchFamily="18" charset="0"/>
              </a:rPr>
              <a:t>. </a:t>
            </a:r>
            <a:r>
              <a:rPr lang="hr-HR" i="1" dirty="0">
                <a:cs typeface="Times New Roman" pitchFamily="18" charset="0"/>
              </a:rPr>
              <a:t>godinu</a:t>
            </a:r>
            <a:endParaRPr lang="hr-HR" dirty="0"/>
          </a:p>
          <a:p>
            <a:pPr eaLnBrk="0" hangingPunct="0">
              <a:tabLst>
                <a:tab pos="571500" algn="l"/>
              </a:tabLst>
            </a:pPr>
            <a:endParaRPr lang="hr-HR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741363"/>
            <a:ext cx="8642350" cy="5195887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3850" y="5827713"/>
            <a:ext cx="8351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571500" algn="l"/>
              </a:tabLst>
            </a:pPr>
            <a:r>
              <a:rPr lang="hr-HR" dirty="0">
                <a:cs typeface="Times New Roman" pitchFamily="18" charset="0"/>
              </a:rPr>
              <a:t>Legenda:</a:t>
            </a:r>
            <a:r>
              <a:rPr lang="hr-HR" i="1" dirty="0">
                <a:cs typeface="Times New Roman" pitchFamily="18" charset="0"/>
              </a:rPr>
              <a:t> </a:t>
            </a:r>
            <a:r>
              <a:rPr lang="hr-HR" dirty="0">
                <a:solidFill>
                  <a:srgbClr val="CC99FF"/>
                </a:solidFill>
                <a:cs typeface="Times New Roman" pitchFamily="18" charset="0"/>
              </a:rPr>
              <a:t>■ </a:t>
            </a:r>
            <a:r>
              <a:rPr lang="hr-HR" dirty="0">
                <a:cs typeface="Times New Roman" pitchFamily="18" charset="0"/>
              </a:rPr>
              <a:t>indirektni porezi, </a:t>
            </a:r>
            <a:r>
              <a:rPr lang="hr-HR" dirty="0">
                <a:solidFill>
                  <a:srgbClr val="FFCC00"/>
                </a:solidFill>
                <a:cs typeface="Times New Roman" pitchFamily="18" charset="0"/>
              </a:rPr>
              <a:t>■ </a:t>
            </a:r>
            <a:r>
              <a:rPr lang="hr-HR" dirty="0">
                <a:cs typeface="Times New Roman" pitchFamily="18" charset="0"/>
              </a:rPr>
              <a:t>direktni porezi, </a:t>
            </a:r>
            <a:r>
              <a:rPr lang="hr-HR" dirty="0">
                <a:solidFill>
                  <a:srgbClr val="800080"/>
                </a:solidFill>
                <a:cs typeface="Times New Roman" pitchFamily="18" charset="0"/>
              </a:rPr>
              <a:t>■ </a:t>
            </a:r>
            <a:r>
              <a:rPr lang="hr-HR" dirty="0">
                <a:solidFill>
                  <a:srgbClr val="000000"/>
                </a:solidFill>
                <a:cs typeface="Times New Roman" pitchFamily="18" charset="0"/>
              </a:rPr>
              <a:t>socijalni doprinosi</a:t>
            </a:r>
            <a:endParaRPr lang="hr-HR" dirty="0"/>
          </a:p>
          <a:p>
            <a:pPr algn="just" eaLnBrk="0" hangingPunct="0">
              <a:tabLst>
                <a:tab pos="571500" algn="l"/>
              </a:tabLst>
            </a:pPr>
            <a:r>
              <a:rPr lang="hr-HR" b="1" dirty="0">
                <a:solidFill>
                  <a:srgbClr val="000000"/>
                </a:solidFill>
                <a:cs typeface="Times New Roman" pitchFamily="18" charset="0"/>
              </a:rPr>
              <a:t>Izvor: </a:t>
            </a:r>
            <a:r>
              <a:rPr lang="hr-HR" dirty="0">
                <a:solidFill>
                  <a:srgbClr val="000000"/>
                </a:solidFill>
                <a:cs typeface="Times New Roman" pitchFamily="18" charset="0"/>
              </a:rPr>
              <a:t>Europska komisija, </a:t>
            </a:r>
            <a:r>
              <a:rPr lang="hr-HR" dirty="0" smtClean="0">
                <a:solidFill>
                  <a:srgbClr val="000000"/>
                </a:solidFill>
                <a:cs typeface="Times New Roman" pitchFamily="18" charset="0"/>
              </a:rPr>
              <a:t>2010.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Dohodovna orijentacija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hr-HR" sz="2600" b="1"/>
              <a:t>Obilježja: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 sz="2600"/>
              <a:t>glavnina poreznih prihoda ubire se od poreza na dohodak i/ili poreza na dobit,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 sz="2600"/>
              <a:t>zbog njihovog progresivnog učinka dolazi do ravnomjernije raspodjele poreznog tereta,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 sz="2600"/>
              <a:t>osim fiskalnih ciljeva oporezivanja bitni su i nefiskalni ciljevi.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hr-HR" sz="2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Potrošna orijentacija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hr-HR" sz="2600" b="1"/>
              <a:t>Obilježja: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 sz="2600"/>
              <a:t>glavnina poreznih prihoda ubire se od potrošnih poreza,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 sz="2600"/>
              <a:t>zbog njihovog regresivnog učinka dolazi do neravnomjernije raspodjele poreznog tereta,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 sz="2600"/>
              <a:t>naglasak je na fiskalnim ciljevima oporezivanja.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hr-HR" sz="2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820150" cy="575915"/>
          </a:xfrm>
        </p:spPr>
        <p:txBody>
          <a:bodyPr/>
          <a:lstStyle/>
          <a:p>
            <a:r>
              <a:rPr lang="hr-HR" sz="3000" dirty="0"/>
              <a:t> Karakteristike “dobrog” poreznog sustava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9138"/>
            <a:ext cx="8291513" cy="43195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1900"/>
              <a:t>Poželjne karakteristike dobrog poreznog sustava: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1900"/>
          </a:p>
          <a:p>
            <a:pPr>
              <a:lnSpc>
                <a:spcPct val="90000"/>
              </a:lnSpc>
            </a:pPr>
            <a:r>
              <a:rPr lang="hr-HR" sz="1900" b="1"/>
              <a:t>izdašnost</a:t>
            </a:r>
            <a:r>
              <a:rPr lang="hr-HR" sz="1900"/>
              <a:t> – prihod poreznog sustava mora biti adekvatan da zadovolji potrebe društva za javnim rashodima</a:t>
            </a:r>
          </a:p>
          <a:p>
            <a:pPr>
              <a:lnSpc>
                <a:spcPct val="90000"/>
              </a:lnSpc>
            </a:pPr>
            <a:r>
              <a:rPr lang="hr-HR" sz="1900" b="1"/>
              <a:t>pravednost</a:t>
            </a:r>
            <a:r>
              <a:rPr lang="hr-HR" sz="1900"/>
              <a:t> – raspodjela poreznog tereta mora biti pravedna</a:t>
            </a:r>
          </a:p>
          <a:p>
            <a:pPr>
              <a:lnSpc>
                <a:spcPct val="90000"/>
              </a:lnSpc>
            </a:pPr>
            <a:r>
              <a:rPr lang="hr-HR" sz="1900"/>
              <a:t>uvažavanje problema </a:t>
            </a:r>
            <a:r>
              <a:rPr lang="hr-HR" sz="1900" b="1"/>
              <a:t>porezne incidencije</a:t>
            </a:r>
            <a:r>
              <a:rPr lang="hr-HR" sz="1900"/>
              <a:t> – nije značajna samo točka u kojoj se uvodi porez, nego i mjesto konačnog smirivanja poreza</a:t>
            </a:r>
          </a:p>
          <a:p>
            <a:pPr>
              <a:lnSpc>
                <a:spcPct val="90000"/>
              </a:lnSpc>
            </a:pPr>
            <a:r>
              <a:rPr lang="hr-HR" sz="1900" b="1"/>
              <a:t>neutralnost </a:t>
            </a:r>
            <a:r>
              <a:rPr lang="hr-HR" sz="1900"/>
              <a:t>– poreze treba birati tako da se minimizira njihove uplitanje u ekonomsko odlučivanje. Takvo uplitanje uzrokuje nastanak “viška poreznog opterećenja” koji bi trebao biti što manji.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260351"/>
            <a:ext cx="8820150" cy="648370"/>
          </a:xfrm>
        </p:spPr>
        <p:txBody>
          <a:bodyPr/>
          <a:lstStyle/>
          <a:p>
            <a:r>
              <a:rPr lang="hr-HR" sz="3000"/>
              <a:t>Karakteristike “dobrog” poreznog sustava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100" b="1"/>
              <a:t>stabilizacijsko i razvojno djelovanje</a:t>
            </a:r>
            <a:r>
              <a:rPr lang="hr-HR" sz="2100"/>
              <a:t> – porezni sustav mora dopustiti korištenje fiskalne politike za postizanje stabilizacijskih i razvojnih ciljeva</a:t>
            </a:r>
          </a:p>
          <a:p>
            <a:r>
              <a:rPr lang="hr-HR" sz="2100" b="1"/>
              <a:t>jednostavnost</a:t>
            </a:r>
            <a:r>
              <a:rPr lang="hr-HR" sz="2100"/>
              <a:t> – porezni sustav mora dopustiti da se pravedno i nearbitrarno primjenjuje, te da bude razumljiv poreznom obvezniku</a:t>
            </a:r>
          </a:p>
          <a:p>
            <a:r>
              <a:rPr lang="hr-HR" sz="2100" b="1"/>
              <a:t>niski troškovi</a:t>
            </a:r>
            <a:r>
              <a:rPr lang="hr-HR" sz="2100"/>
              <a:t> – troškovi primjene i urednog izvršenja poreznih obveza moraju biti što niži, uzimajući u obzir i ostvarenje ostalih ciljeva</a:t>
            </a:r>
          </a:p>
          <a:p>
            <a:pPr>
              <a:buFont typeface="Wingdings" pitchFamily="2" charset="2"/>
              <a:buNone/>
            </a:pPr>
            <a:r>
              <a:rPr lang="hr-HR" sz="2100" b="1"/>
              <a:t>     Ti ciljevi nisu nužno u skladu jedni s drugima.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Funkcije fiskalne (porezne) politike</a:t>
            </a:r>
          </a:p>
        </p:txBody>
      </p:sp>
      <p:sp>
        <p:nvSpPr>
          <p:cNvPr id="22531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323528" y="1412776"/>
            <a:ext cx="8820472" cy="4945162"/>
          </a:xfrm>
        </p:spPr>
        <p:txBody>
          <a:bodyPr>
            <a:normAutofit lnSpcReduction="10000"/>
          </a:bodyPr>
          <a:lstStyle/>
          <a:p>
            <a:pPr marL="273050" indent="-273050"/>
            <a:r>
              <a:rPr lang="hr-HR" sz="2100" b="1" dirty="0" err="1">
                <a:solidFill>
                  <a:srgbClr val="0070C0"/>
                </a:solidFill>
              </a:rPr>
              <a:t>Musgrave</a:t>
            </a:r>
            <a:r>
              <a:rPr lang="hr-HR" sz="2100" b="1" dirty="0">
                <a:solidFill>
                  <a:srgbClr val="0070C0"/>
                </a:solidFill>
              </a:rPr>
              <a:t> (1959) </a:t>
            </a:r>
            <a:r>
              <a:rPr lang="hr-HR" sz="2100" dirty="0"/>
              <a:t>– tri osnovne funkcije fiskalne politike:</a:t>
            </a:r>
          </a:p>
          <a:p>
            <a:pPr marL="788988" lvl="1" indent="-514350">
              <a:buFont typeface="Franklin Gothic Book" pitchFamily="34" charset="0"/>
              <a:buAutoNum type="arabicPeriod"/>
            </a:pPr>
            <a:r>
              <a:rPr lang="hr-HR" sz="2000" dirty="0"/>
              <a:t>alokacijska</a:t>
            </a:r>
          </a:p>
          <a:p>
            <a:pPr marL="788988" lvl="1" indent="-514350">
              <a:buFont typeface="Franklin Gothic Book" pitchFamily="34" charset="0"/>
              <a:buAutoNum type="arabicPeriod"/>
            </a:pPr>
            <a:r>
              <a:rPr lang="hr-HR" sz="2000" dirty="0"/>
              <a:t>(re)distribucijska</a:t>
            </a:r>
          </a:p>
          <a:p>
            <a:pPr marL="788988" lvl="1" indent="-514350">
              <a:buFont typeface="Franklin Gothic Book" pitchFamily="34" charset="0"/>
              <a:buAutoNum type="arabicPeriod"/>
            </a:pPr>
            <a:r>
              <a:rPr lang="hr-HR" sz="2000" dirty="0"/>
              <a:t>stabilizacijska</a:t>
            </a:r>
          </a:p>
          <a:p>
            <a:pPr marL="273050" indent="-273050"/>
            <a:endParaRPr lang="hr-HR" sz="2100" dirty="0"/>
          </a:p>
          <a:p>
            <a:pPr marL="273050" indent="-273050"/>
            <a:r>
              <a:rPr lang="hr-HR" sz="2100" dirty="0">
                <a:solidFill>
                  <a:srgbClr val="C00000"/>
                </a:solidFill>
              </a:rPr>
              <a:t>Alokacijska funkcija </a:t>
            </a:r>
            <a:r>
              <a:rPr lang="hr-HR" sz="2100" dirty="0"/>
              <a:t>– država ima zadaću utjecati na ulaganje i upotrebu gospodarskih resursa, sa ciljem da osigura ponudu javnih i privatnih dobara </a:t>
            </a:r>
            <a:r>
              <a:rPr lang="hr-HR" sz="2100" dirty="0">
                <a:solidFill>
                  <a:srgbClr val="0070C0"/>
                </a:solidFill>
              </a:rPr>
              <a:t>(to se financira iz poreza)</a:t>
            </a:r>
            <a:r>
              <a:rPr lang="hr-HR" sz="2100" dirty="0"/>
              <a:t>.</a:t>
            </a:r>
          </a:p>
          <a:p>
            <a:pPr marL="273050" indent="-273050"/>
            <a:r>
              <a:rPr lang="hr-HR" sz="2100" dirty="0">
                <a:solidFill>
                  <a:srgbClr val="C00000"/>
                </a:solidFill>
              </a:rPr>
              <a:t>(</a:t>
            </a:r>
            <a:r>
              <a:rPr lang="hr-HR" sz="2100" dirty="0" err="1">
                <a:solidFill>
                  <a:srgbClr val="C00000"/>
                </a:solidFill>
              </a:rPr>
              <a:t>Re</a:t>
            </a:r>
            <a:r>
              <a:rPr lang="hr-HR" sz="2100" dirty="0">
                <a:solidFill>
                  <a:srgbClr val="C00000"/>
                </a:solidFill>
              </a:rPr>
              <a:t>)distribucijska funkcija </a:t>
            </a:r>
            <a:r>
              <a:rPr lang="hr-HR" sz="2100" dirty="0"/>
              <a:t>– država mijenja onu raspodjelu (dohodaka, bogatstva, potrošnje </a:t>
            </a:r>
            <a:r>
              <a:rPr lang="hr-HR" sz="2100" dirty="0" err="1"/>
              <a:t>tj</a:t>
            </a:r>
            <a:r>
              <a:rPr lang="hr-HR" sz="2100" dirty="0"/>
              <a:t>. šansi) koja se ostvaruje na tržištu, kako bi zadovoljila socijalne i političke kriterije </a:t>
            </a:r>
            <a:r>
              <a:rPr lang="hr-HR" sz="2100" dirty="0">
                <a:solidFill>
                  <a:srgbClr val="0070C0"/>
                </a:solidFill>
              </a:rPr>
              <a:t>(</a:t>
            </a:r>
            <a:r>
              <a:rPr lang="hr-HR" sz="2100" dirty="0" err="1">
                <a:solidFill>
                  <a:srgbClr val="0070C0"/>
                </a:solidFill>
              </a:rPr>
              <a:t>npr</a:t>
            </a:r>
            <a:r>
              <a:rPr lang="hr-HR" sz="2100" dirty="0">
                <a:solidFill>
                  <a:srgbClr val="0070C0"/>
                </a:solidFill>
              </a:rPr>
              <a:t>. progresivno oporezivanje)</a:t>
            </a:r>
            <a:r>
              <a:rPr lang="hr-HR" sz="2100" dirty="0"/>
              <a:t>.</a:t>
            </a:r>
          </a:p>
          <a:p>
            <a:pPr marL="273050" indent="-273050"/>
            <a:r>
              <a:rPr lang="hr-HR" sz="2100" dirty="0">
                <a:solidFill>
                  <a:srgbClr val="C00000"/>
                </a:solidFill>
              </a:rPr>
              <a:t>Stabilizacijska funkcija </a:t>
            </a:r>
            <a:r>
              <a:rPr lang="hr-HR" sz="2100" dirty="0"/>
              <a:t>– država utječe na “izglađivanje” oscilacija gospodarskih aktivnosti do kojih dolazi djelovanjem tržišnih čimbenika </a:t>
            </a:r>
            <a:r>
              <a:rPr lang="hr-HR" sz="2100" dirty="0">
                <a:solidFill>
                  <a:srgbClr val="0070C0"/>
                </a:solidFill>
              </a:rPr>
              <a:t>(</a:t>
            </a:r>
            <a:r>
              <a:rPr lang="hr-HR" sz="2100" dirty="0" err="1">
                <a:solidFill>
                  <a:srgbClr val="0070C0"/>
                </a:solidFill>
              </a:rPr>
              <a:t>npr</a:t>
            </a:r>
            <a:r>
              <a:rPr lang="hr-HR" sz="2100" dirty="0">
                <a:solidFill>
                  <a:srgbClr val="0070C0"/>
                </a:solidFill>
              </a:rPr>
              <a:t>. progresivno oporezivanje).</a:t>
            </a:r>
            <a:endParaRPr lang="en-US" sz="2100" dirty="0"/>
          </a:p>
          <a:p>
            <a:pPr marL="273050" indent="-273050"/>
            <a:endParaRPr lang="hr-HR" sz="2100" dirty="0"/>
          </a:p>
          <a:p>
            <a:pPr marL="273050" indent="-273050"/>
            <a:endParaRPr lang="hr-H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Porezni sustav i porezna politika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/>
              <a:t>Ne postoji neki općeprihvaćeni sustav oporezivanja koji je u primjeni u EU-u, OECD-u ili nekoj drugoj ekonomskoj asocijaciji.</a:t>
            </a:r>
          </a:p>
          <a:p>
            <a:r>
              <a:rPr lang="hr-HR"/>
              <a:t>Porezni sustav i porezna politika podložni su promjenama, ali stabilnost poreznog sustava jedna je od bitnih karakteristika povezanih uz njegovu učinkovitost.</a:t>
            </a:r>
          </a:p>
          <a:p>
            <a:pPr>
              <a:buFont typeface="Wingdings" pitchFamily="2" charset="2"/>
              <a:buNone/>
            </a:pPr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to oporezivanje?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Stajalište države prema ekonomiji moglo bi se sažeti u slijedeće: ako se miče – oporezuj, ako se nastavi micati – reguliraj, ako se prestane micati - </a:t>
            </a:r>
            <a:r>
              <a:rPr lang="hr-HR" dirty="0" err="1" smtClean="0"/>
              <a:t>subevencioniraj</a:t>
            </a:r>
            <a:r>
              <a:rPr lang="hr-HR" dirty="0" smtClean="0"/>
              <a:t>.</a:t>
            </a:r>
          </a:p>
          <a:p>
            <a:pPr algn="ctr">
              <a:buNone/>
            </a:pPr>
            <a:r>
              <a:rPr lang="hr-HR" dirty="0" smtClean="0"/>
              <a:t>	</a:t>
            </a:r>
            <a:r>
              <a:rPr lang="hr-HR" dirty="0" err="1" smtClean="0"/>
              <a:t>Ronald</a:t>
            </a:r>
            <a:r>
              <a:rPr lang="hr-HR" dirty="0" smtClean="0"/>
              <a:t> Reagan</a:t>
            </a:r>
          </a:p>
          <a:p>
            <a:pPr>
              <a:buNone/>
            </a:pPr>
            <a:endParaRPr lang="hr-HR" dirty="0" smtClean="0"/>
          </a:p>
          <a:p>
            <a:r>
              <a:rPr lang="en-AU" dirty="0" err="1" smtClean="0"/>
              <a:t>Financije</a:t>
            </a:r>
            <a:r>
              <a:rPr lang="en-AU" dirty="0" smtClean="0"/>
              <a:t> </a:t>
            </a:r>
            <a:r>
              <a:rPr lang="en-AU" dirty="0" err="1" smtClean="0"/>
              <a:t>nisu</a:t>
            </a:r>
            <a:r>
              <a:rPr lang="en-AU" dirty="0" smtClean="0"/>
              <a:t> </a:t>
            </a:r>
            <a:r>
              <a:rPr lang="en-AU" dirty="0" err="1" smtClean="0"/>
              <a:t>samo</a:t>
            </a:r>
            <a:r>
              <a:rPr lang="en-AU" dirty="0" smtClean="0"/>
              <a:t> </a:t>
            </a:r>
            <a:r>
              <a:rPr lang="en-AU" dirty="0" err="1" smtClean="0"/>
              <a:t>aritmetika</a:t>
            </a:r>
            <a:r>
              <a:rPr lang="en-AU" dirty="0" smtClean="0"/>
              <a:t>; one </a:t>
            </a:r>
            <a:r>
              <a:rPr lang="en-AU" dirty="0" err="1" smtClean="0"/>
              <a:t>su</a:t>
            </a:r>
            <a:r>
              <a:rPr lang="en-AU" dirty="0" smtClean="0"/>
              <a:t> </a:t>
            </a:r>
            <a:r>
              <a:rPr lang="en-AU" dirty="0" err="1" smtClean="0"/>
              <a:t>velika</a:t>
            </a:r>
            <a:r>
              <a:rPr lang="en-AU" dirty="0" smtClean="0"/>
              <a:t> </a:t>
            </a:r>
            <a:r>
              <a:rPr lang="en-AU" dirty="0" err="1" smtClean="0"/>
              <a:t>politika</a:t>
            </a:r>
            <a:r>
              <a:rPr lang="en-AU" dirty="0" smtClean="0"/>
              <a:t>. </a:t>
            </a:r>
            <a:r>
              <a:rPr lang="en-AU" dirty="0" err="1" smtClean="0"/>
              <a:t>Bez</a:t>
            </a:r>
            <a:r>
              <a:rPr lang="en-AU" dirty="0" smtClean="0"/>
              <a:t> </a:t>
            </a:r>
            <a:r>
              <a:rPr lang="en-AU" dirty="0" err="1" smtClean="0"/>
              <a:t>zdravih</a:t>
            </a:r>
            <a:r>
              <a:rPr lang="en-AU" dirty="0" smtClean="0"/>
              <a:t> </a:t>
            </a:r>
            <a:r>
              <a:rPr lang="en-AU" dirty="0" err="1" smtClean="0"/>
              <a:t>financija</a:t>
            </a:r>
            <a:r>
              <a:rPr lang="en-AU" dirty="0" smtClean="0"/>
              <a:t> </a:t>
            </a:r>
            <a:r>
              <a:rPr lang="en-AU" dirty="0" err="1" smtClean="0"/>
              <a:t>nema</a:t>
            </a:r>
            <a:r>
              <a:rPr lang="en-AU" dirty="0" smtClean="0"/>
              <a:t> </a:t>
            </a:r>
            <a:r>
              <a:rPr lang="en-AU" dirty="0" err="1" smtClean="0"/>
              <a:t>zdrave</a:t>
            </a:r>
            <a:r>
              <a:rPr lang="en-AU" dirty="0" smtClean="0"/>
              <a:t> </a:t>
            </a:r>
            <a:r>
              <a:rPr lang="en-AU" dirty="0" err="1" smtClean="0"/>
              <a:t>vlade</a:t>
            </a:r>
            <a:r>
              <a:rPr lang="en-AU" dirty="0" smtClean="0"/>
              <a:t>; </a:t>
            </a:r>
            <a:r>
              <a:rPr lang="en-AU" dirty="0" err="1" smtClean="0"/>
              <a:t>bez</a:t>
            </a:r>
            <a:r>
              <a:rPr lang="en-AU" dirty="0" smtClean="0"/>
              <a:t> </a:t>
            </a:r>
            <a:r>
              <a:rPr lang="en-AU" dirty="0" err="1" smtClean="0"/>
              <a:t>zdrave</a:t>
            </a:r>
            <a:r>
              <a:rPr lang="en-AU" dirty="0" smtClean="0"/>
              <a:t> </a:t>
            </a:r>
            <a:r>
              <a:rPr lang="en-AU" dirty="0" err="1" smtClean="0"/>
              <a:t>vlade</a:t>
            </a:r>
            <a:r>
              <a:rPr lang="en-AU" dirty="0" smtClean="0"/>
              <a:t> </a:t>
            </a:r>
            <a:r>
              <a:rPr lang="en-AU" dirty="0" err="1" smtClean="0"/>
              <a:t>nema</a:t>
            </a:r>
            <a:r>
              <a:rPr lang="en-AU" dirty="0" smtClean="0"/>
              <a:t> </a:t>
            </a:r>
            <a:r>
              <a:rPr lang="en-AU" dirty="0" err="1" smtClean="0"/>
              <a:t>zdravih</a:t>
            </a:r>
            <a:r>
              <a:rPr lang="en-AU" dirty="0" smtClean="0"/>
              <a:t> </a:t>
            </a:r>
            <a:r>
              <a:rPr lang="en-AU" dirty="0" err="1" smtClean="0"/>
              <a:t>financija</a:t>
            </a:r>
            <a:r>
              <a:rPr lang="en-AU" dirty="0" smtClean="0"/>
              <a:t>. </a:t>
            </a:r>
            <a:endParaRPr lang="hr-HR" dirty="0" smtClean="0"/>
          </a:p>
          <a:p>
            <a:pPr algn="ctr">
              <a:buNone/>
            </a:pPr>
            <a:r>
              <a:rPr lang="hr-HR" dirty="0" smtClean="0"/>
              <a:t> </a:t>
            </a:r>
            <a:r>
              <a:rPr lang="hr-HR" dirty="0" smtClean="0"/>
              <a:t>    </a:t>
            </a:r>
            <a:r>
              <a:rPr lang="en-AU" dirty="0" smtClean="0"/>
              <a:t>James </a:t>
            </a:r>
            <a:r>
              <a:rPr lang="en-AU" dirty="0" smtClean="0"/>
              <a:t>Wilson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Javne financije nisu ništa drugo nego sofisticirana rasprava o odnosima između pojedinca i države. Ne postoji bolja škola osposobljavanja od javnih financija.</a:t>
            </a:r>
          </a:p>
          <a:p>
            <a:pPr algn="ctr">
              <a:buNone/>
            </a:pPr>
            <a:r>
              <a:rPr lang="hr-HR" dirty="0" smtClean="0"/>
              <a:t>	</a:t>
            </a:r>
            <a:r>
              <a:rPr lang="hr-HR" dirty="0" err="1" smtClean="0"/>
              <a:t>Vaclav</a:t>
            </a:r>
            <a:r>
              <a:rPr lang="hr-HR" dirty="0" smtClean="0"/>
              <a:t> </a:t>
            </a:r>
            <a:r>
              <a:rPr lang="hr-HR" dirty="0" err="1" smtClean="0"/>
              <a:t>Klaus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en-AU" dirty="0" err="1" smtClean="0"/>
              <a:t>Nijednu</a:t>
            </a:r>
            <a:r>
              <a:rPr lang="en-AU" dirty="0" smtClean="0"/>
              <a:t> </a:t>
            </a:r>
            <a:r>
              <a:rPr lang="en-AU" dirty="0" err="1" smtClean="0"/>
              <a:t>vještinu</a:t>
            </a:r>
            <a:r>
              <a:rPr lang="en-AU" dirty="0" smtClean="0"/>
              <a:t> </a:t>
            </a:r>
            <a:r>
              <a:rPr lang="en-AU" dirty="0" err="1" smtClean="0"/>
              <a:t>jedna</a:t>
            </a:r>
            <a:r>
              <a:rPr lang="en-AU" dirty="0" smtClean="0"/>
              <a:t> </a:t>
            </a:r>
            <a:r>
              <a:rPr lang="en-AU" dirty="0" err="1" smtClean="0"/>
              <a:t>država</a:t>
            </a:r>
            <a:r>
              <a:rPr lang="en-AU" dirty="0" smtClean="0"/>
              <a:t> ne </a:t>
            </a:r>
            <a:r>
              <a:rPr lang="en-AU" dirty="0" err="1" smtClean="0"/>
              <a:t>nauči</a:t>
            </a:r>
            <a:r>
              <a:rPr lang="en-AU" dirty="0" smtClean="0"/>
              <a:t> </a:t>
            </a:r>
            <a:r>
              <a:rPr lang="en-AU" dirty="0" err="1" smtClean="0"/>
              <a:t>od</a:t>
            </a:r>
            <a:r>
              <a:rPr lang="en-AU" dirty="0" smtClean="0"/>
              <a:t> </a:t>
            </a:r>
            <a:r>
              <a:rPr lang="en-AU" dirty="0" err="1" smtClean="0"/>
              <a:t>druge</a:t>
            </a:r>
            <a:r>
              <a:rPr lang="en-AU" dirty="0" smtClean="0"/>
              <a:t> </a:t>
            </a:r>
            <a:r>
              <a:rPr lang="en-AU" dirty="0" err="1" smtClean="0"/>
              <a:t>toliko</a:t>
            </a:r>
            <a:r>
              <a:rPr lang="en-AU" dirty="0" smtClean="0"/>
              <a:t> </a:t>
            </a:r>
            <a:r>
              <a:rPr lang="en-AU" dirty="0" err="1" smtClean="0"/>
              <a:t>brzo</a:t>
            </a:r>
            <a:r>
              <a:rPr lang="en-AU" dirty="0" smtClean="0"/>
              <a:t> </a:t>
            </a:r>
            <a:r>
              <a:rPr lang="en-AU" dirty="0" err="1" smtClean="0"/>
              <a:t>kao</a:t>
            </a:r>
            <a:r>
              <a:rPr lang="en-AU" dirty="0" smtClean="0"/>
              <a:t> </a:t>
            </a:r>
            <a:r>
              <a:rPr lang="en-AU" dirty="0" err="1" smtClean="0"/>
              <a:t>uzimanje</a:t>
            </a:r>
            <a:r>
              <a:rPr lang="en-AU" dirty="0" smtClean="0"/>
              <a:t> </a:t>
            </a:r>
            <a:r>
              <a:rPr lang="en-AU" dirty="0" err="1" smtClean="0"/>
              <a:t>novca</a:t>
            </a:r>
            <a:r>
              <a:rPr lang="en-AU" dirty="0" smtClean="0"/>
              <a:t> </a:t>
            </a:r>
            <a:r>
              <a:rPr lang="en-AU" dirty="0" err="1" smtClean="0"/>
              <a:t>iz</a:t>
            </a:r>
            <a:r>
              <a:rPr lang="en-AU" dirty="0" smtClean="0"/>
              <a:t> </a:t>
            </a:r>
            <a:r>
              <a:rPr lang="en-AU" dirty="0" err="1" smtClean="0"/>
              <a:t>džepova</a:t>
            </a:r>
            <a:r>
              <a:rPr lang="en-AU" dirty="0" smtClean="0"/>
              <a:t> </a:t>
            </a:r>
            <a:r>
              <a:rPr lang="en-AU" dirty="0" err="1" smtClean="0"/>
              <a:t>ljudi</a:t>
            </a:r>
            <a:r>
              <a:rPr lang="en-AU" dirty="0" smtClean="0"/>
              <a:t>.</a:t>
            </a:r>
            <a:endParaRPr lang="hr-HR" dirty="0" smtClean="0"/>
          </a:p>
          <a:p>
            <a:pPr algn="ctr">
              <a:buNone/>
            </a:pPr>
            <a:r>
              <a:rPr lang="hr-HR" dirty="0" smtClean="0"/>
              <a:t> </a:t>
            </a:r>
            <a:r>
              <a:rPr lang="hr-HR" dirty="0" smtClean="0"/>
              <a:t>   </a:t>
            </a:r>
            <a:r>
              <a:rPr lang="en-AU" dirty="0" smtClean="0"/>
              <a:t>Adam </a:t>
            </a:r>
            <a:r>
              <a:rPr lang="en-AU" dirty="0" smtClean="0"/>
              <a:t>Smith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Kako mjeriti ekonomsku snagu?</a:t>
            </a:r>
          </a:p>
        </p:txBody>
      </p:sp>
      <p:sp>
        <p:nvSpPr>
          <p:cNvPr id="4" name="Elipsa 3"/>
          <p:cNvSpPr/>
          <p:nvPr/>
        </p:nvSpPr>
        <p:spPr>
          <a:xfrm>
            <a:off x="6286500" y="2071688"/>
            <a:ext cx="2000250" cy="10001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</a:rPr>
              <a:t>Imovina</a:t>
            </a:r>
          </a:p>
        </p:txBody>
      </p:sp>
      <p:sp>
        <p:nvSpPr>
          <p:cNvPr id="8" name="Elipsa 7"/>
          <p:cNvSpPr/>
          <p:nvPr/>
        </p:nvSpPr>
        <p:spPr>
          <a:xfrm>
            <a:off x="3643313" y="2071688"/>
            <a:ext cx="2000250" cy="1000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</a:rPr>
              <a:t>Potrošnja</a:t>
            </a:r>
          </a:p>
        </p:txBody>
      </p:sp>
      <p:sp>
        <p:nvSpPr>
          <p:cNvPr id="9" name="Elipsa 8"/>
          <p:cNvSpPr/>
          <p:nvPr/>
        </p:nvSpPr>
        <p:spPr>
          <a:xfrm>
            <a:off x="1000125" y="2071688"/>
            <a:ext cx="2000250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</a:rPr>
              <a:t>Dohodak</a:t>
            </a:r>
          </a:p>
        </p:txBody>
      </p:sp>
      <p:sp>
        <p:nvSpPr>
          <p:cNvPr id="11" name="Strelica dolje 10"/>
          <p:cNvSpPr/>
          <p:nvPr/>
        </p:nvSpPr>
        <p:spPr>
          <a:xfrm>
            <a:off x="1785938" y="3286125"/>
            <a:ext cx="428625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3" name="Strelica dolje 12"/>
          <p:cNvSpPr/>
          <p:nvPr/>
        </p:nvSpPr>
        <p:spPr>
          <a:xfrm>
            <a:off x="7072313" y="3286125"/>
            <a:ext cx="428625" cy="64293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4" name="Strelica dolje 13"/>
          <p:cNvSpPr/>
          <p:nvPr/>
        </p:nvSpPr>
        <p:spPr>
          <a:xfrm>
            <a:off x="4429125" y="3286125"/>
            <a:ext cx="428625" cy="64293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6143625" y="4071938"/>
            <a:ext cx="2357438" cy="19288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chemeClr val="tx1"/>
                </a:solidFill>
              </a:rPr>
              <a:t>Porezi na imovinu: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porez </a:t>
            </a:r>
            <a:r>
              <a:rPr lang="hr-HR" dirty="0">
                <a:solidFill>
                  <a:schemeClr val="tx1"/>
                </a:solidFill>
              </a:rPr>
              <a:t>na kuće za </a:t>
            </a:r>
            <a:r>
              <a:rPr lang="hr-HR" dirty="0" smtClean="0">
                <a:solidFill>
                  <a:schemeClr val="tx1"/>
                </a:solidFill>
              </a:rPr>
              <a:t>odmor,</a:t>
            </a:r>
            <a:endParaRPr lang="hr-HR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chemeClr val="tx1"/>
                </a:solidFill>
              </a:rPr>
              <a:t> porezi </a:t>
            </a:r>
            <a:r>
              <a:rPr lang="hr-HR" dirty="0">
                <a:solidFill>
                  <a:schemeClr val="tx1"/>
                </a:solidFill>
              </a:rPr>
              <a:t>na automobile </a:t>
            </a:r>
            <a:r>
              <a:rPr lang="hr-HR" dirty="0" err="1">
                <a:solidFill>
                  <a:schemeClr val="tx1"/>
                </a:solidFill>
              </a:rPr>
              <a:t>itd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Zaobljeni pravokutnik 16"/>
          <p:cNvSpPr/>
          <p:nvPr/>
        </p:nvSpPr>
        <p:spPr>
          <a:xfrm>
            <a:off x="714375" y="4071938"/>
            <a:ext cx="2500313" cy="1928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chemeClr val="tx1"/>
                </a:solidFill>
              </a:rPr>
              <a:t>Porezi na dohodak: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600" dirty="0">
                <a:solidFill>
                  <a:schemeClr val="tx1"/>
                </a:solidFill>
              </a:rPr>
              <a:t> porez na </a:t>
            </a:r>
            <a:r>
              <a:rPr lang="hr-HR" sz="1600" dirty="0" smtClean="0">
                <a:solidFill>
                  <a:schemeClr val="tx1"/>
                </a:solidFill>
              </a:rPr>
              <a:t>dohodak fizičke osobe,</a:t>
            </a:r>
            <a:endParaRPr lang="hr-HR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600" dirty="0" smtClean="0">
                <a:solidFill>
                  <a:schemeClr val="tx1"/>
                </a:solidFill>
              </a:rPr>
              <a:t> porez </a:t>
            </a:r>
            <a:r>
              <a:rPr lang="hr-HR" sz="1600" dirty="0">
                <a:solidFill>
                  <a:schemeClr val="tx1"/>
                </a:solidFill>
              </a:rPr>
              <a:t>na </a:t>
            </a:r>
            <a:r>
              <a:rPr lang="hr-HR" sz="1600" dirty="0" smtClean="0">
                <a:solidFill>
                  <a:schemeClr val="tx1"/>
                </a:solidFill>
              </a:rPr>
              <a:t>dohodak pravne osobe.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8" name="Zaobljeni pravokutnik 17"/>
          <p:cNvSpPr/>
          <p:nvPr/>
        </p:nvSpPr>
        <p:spPr>
          <a:xfrm>
            <a:off x="3500438" y="4071938"/>
            <a:ext cx="2428875" cy="19288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chemeClr val="tx1"/>
                </a:solidFill>
              </a:rPr>
              <a:t>Porezi na potrošnju (promet):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PDV,</a:t>
            </a:r>
            <a:endParaRPr lang="hr-HR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chemeClr val="tx1"/>
                </a:solidFill>
              </a:rPr>
              <a:t> trošarine,</a:t>
            </a:r>
            <a:endParaRPr lang="hr-HR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>
                <a:solidFill>
                  <a:schemeClr val="tx1"/>
                </a:solidFill>
              </a:rPr>
              <a:t>p</a:t>
            </a:r>
            <a:r>
              <a:rPr lang="hr-HR" dirty="0" smtClean="0">
                <a:solidFill>
                  <a:schemeClr val="tx1"/>
                </a:solidFill>
              </a:rPr>
              <a:t>orez </a:t>
            </a:r>
            <a:r>
              <a:rPr lang="hr-HR" dirty="0">
                <a:solidFill>
                  <a:schemeClr val="tx1"/>
                </a:solidFill>
              </a:rPr>
              <a:t>na potrošnju </a:t>
            </a:r>
            <a:r>
              <a:rPr lang="hr-HR" dirty="0" err="1">
                <a:solidFill>
                  <a:schemeClr val="tx1"/>
                </a:solidFill>
              </a:rPr>
              <a:t>itd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to porezi?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AU" dirty="0" smtClean="0"/>
              <a:t>u </a:t>
            </a:r>
            <a:r>
              <a:rPr lang="en-AU" dirty="0" err="1" smtClean="0"/>
              <a:t>suvremenim</a:t>
            </a:r>
            <a:r>
              <a:rPr lang="en-AU" dirty="0" smtClean="0"/>
              <a:t> </a:t>
            </a:r>
            <a:r>
              <a:rPr lang="en-AU" dirty="0" err="1" smtClean="0"/>
              <a:t>državama</a:t>
            </a:r>
            <a:r>
              <a:rPr lang="en-AU" dirty="0" smtClean="0"/>
              <a:t> </a:t>
            </a:r>
            <a:r>
              <a:rPr lang="en-AU" dirty="0" err="1" smtClean="0"/>
              <a:t>najznačajniji</a:t>
            </a:r>
            <a:r>
              <a:rPr lang="en-AU" dirty="0" smtClean="0"/>
              <a:t> instrument </a:t>
            </a:r>
            <a:r>
              <a:rPr lang="en-AU" dirty="0" err="1" smtClean="0"/>
              <a:t>prikupljanja</a:t>
            </a:r>
            <a:r>
              <a:rPr lang="en-AU" dirty="0" smtClean="0"/>
              <a:t> </a:t>
            </a:r>
            <a:r>
              <a:rPr lang="en-AU" dirty="0" err="1" smtClean="0"/>
              <a:t>prihoda</a:t>
            </a:r>
            <a:r>
              <a:rPr lang="en-AU" dirty="0" smtClean="0"/>
              <a:t> </a:t>
            </a:r>
            <a:r>
              <a:rPr lang="en-AU" dirty="0" err="1" smtClean="0"/>
              <a:t>i</a:t>
            </a:r>
            <a:r>
              <a:rPr lang="en-AU" dirty="0" smtClean="0"/>
              <a:t> </a:t>
            </a:r>
            <a:r>
              <a:rPr lang="en-AU" dirty="0" err="1" smtClean="0"/>
              <a:t>imaju</a:t>
            </a:r>
            <a:r>
              <a:rPr lang="en-AU" dirty="0" smtClean="0"/>
              <a:t> </a:t>
            </a:r>
            <a:r>
              <a:rPr lang="en-AU" dirty="0" err="1" smtClean="0"/>
              <a:t>dominantnu</a:t>
            </a:r>
            <a:r>
              <a:rPr lang="en-AU" dirty="0" smtClean="0"/>
              <a:t> </a:t>
            </a:r>
            <a:r>
              <a:rPr lang="en-AU" dirty="0" err="1" smtClean="0"/>
              <a:t>ulogu</a:t>
            </a:r>
            <a:r>
              <a:rPr lang="en-AU" dirty="0" smtClean="0"/>
              <a:t> </a:t>
            </a:r>
            <a:r>
              <a:rPr lang="en-AU" dirty="0" err="1" smtClean="0"/>
              <a:t>među</a:t>
            </a:r>
            <a:r>
              <a:rPr lang="en-AU" dirty="0" smtClean="0"/>
              <a:t> </a:t>
            </a:r>
            <a:r>
              <a:rPr lang="en-AU" dirty="0" err="1" smtClean="0"/>
              <a:t>instrumentima</a:t>
            </a:r>
            <a:r>
              <a:rPr lang="en-AU" dirty="0" smtClean="0"/>
              <a:t> </a:t>
            </a:r>
            <a:r>
              <a:rPr lang="en-AU" dirty="0" err="1" smtClean="0"/>
              <a:t>javnih</a:t>
            </a:r>
            <a:r>
              <a:rPr lang="en-AU" dirty="0" smtClean="0"/>
              <a:t> </a:t>
            </a:r>
            <a:r>
              <a:rPr lang="en-AU" dirty="0" err="1" smtClean="0"/>
              <a:t>financija</a:t>
            </a:r>
            <a:r>
              <a:rPr lang="en-AU" dirty="0" smtClean="0"/>
              <a:t> </a:t>
            </a:r>
            <a:r>
              <a:rPr lang="en-AU" dirty="0" err="1" smtClean="0"/>
              <a:t>zbog</a:t>
            </a:r>
            <a:r>
              <a:rPr lang="en-AU" dirty="0" smtClean="0"/>
              <a:t> toga </a:t>
            </a:r>
            <a:r>
              <a:rPr lang="en-AU" dirty="0" err="1" smtClean="0"/>
              <a:t>što</a:t>
            </a:r>
            <a:r>
              <a:rPr lang="en-AU" dirty="0" smtClean="0"/>
              <a:t>:</a:t>
            </a:r>
            <a:endParaRPr lang="hr-HR" dirty="0" smtClean="0"/>
          </a:p>
          <a:p>
            <a:pPr>
              <a:buNone/>
            </a:pPr>
            <a:r>
              <a:rPr lang="en-AU" b="1" dirty="0" smtClean="0"/>
              <a:t> </a:t>
            </a:r>
            <a:endParaRPr lang="hr-HR" dirty="0" smtClean="0"/>
          </a:p>
          <a:p>
            <a:pPr lvl="0"/>
            <a:r>
              <a:rPr lang="en-AU" b="1" dirty="0" err="1" smtClean="0"/>
              <a:t>putem</a:t>
            </a:r>
            <a:r>
              <a:rPr lang="en-AU" b="1" dirty="0" smtClean="0"/>
              <a:t> </a:t>
            </a:r>
            <a:r>
              <a:rPr lang="en-AU" b="1" dirty="0" err="1" smtClean="0"/>
              <a:t>poreza</a:t>
            </a:r>
            <a:r>
              <a:rPr lang="en-AU" b="1" dirty="0" smtClean="0"/>
              <a:t> </a:t>
            </a:r>
            <a:r>
              <a:rPr lang="en-AU" b="1" dirty="0" err="1" smtClean="0"/>
              <a:t>državna</a:t>
            </a:r>
            <a:r>
              <a:rPr lang="en-AU" b="1" dirty="0" smtClean="0"/>
              <a:t> </a:t>
            </a:r>
            <a:r>
              <a:rPr lang="en-AU" b="1" dirty="0" err="1" smtClean="0"/>
              <a:t>blagajna</a:t>
            </a:r>
            <a:r>
              <a:rPr lang="en-AU" b="1" dirty="0" smtClean="0"/>
              <a:t> </a:t>
            </a:r>
            <a:r>
              <a:rPr lang="en-AU" b="1" dirty="0" err="1" smtClean="0"/>
              <a:t>dolazi</a:t>
            </a:r>
            <a:r>
              <a:rPr lang="en-AU" b="1" dirty="0" smtClean="0"/>
              <a:t> do </a:t>
            </a:r>
            <a:r>
              <a:rPr lang="en-AU" b="1" dirty="0" err="1" smtClean="0"/>
              <a:t>najvećeg</a:t>
            </a:r>
            <a:r>
              <a:rPr lang="en-AU" b="1" dirty="0" smtClean="0"/>
              <a:t> </a:t>
            </a:r>
            <a:r>
              <a:rPr lang="en-AU" b="1" dirty="0" err="1" smtClean="0"/>
              <a:t>iznosa</a:t>
            </a:r>
            <a:r>
              <a:rPr lang="en-AU" b="1" dirty="0" smtClean="0"/>
              <a:t> </a:t>
            </a:r>
            <a:r>
              <a:rPr lang="en-AU" b="1" dirty="0" err="1" smtClean="0"/>
              <a:t>prihoda</a:t>
            </a:r>
            <a:r>
              <a:rPr lang="hr-HR" b="1" dirty="0" smtClean="0"/>
              <a:t>,</a:t>
            </a:r>
            <a:endParaRPr lang="hr-HR" dirty="0" smtClean="0"/>
          </a:p>
          <a:p>
            <a:pPr>
              <a:buNone/>
            </a:pPr>
            <a:r>
              <a:rPr lang="en-AU" b="1" dirty="0" smtClean="0"/>
              <a:t> </a:t>
            </a:r>
            <a:endParaRPr lang="hr-HR" dirty="0" smtClean="0"/>
          </a:p>
          <a:p>
            <a:pPr lvl="0"/>
            <a:r>
              <a:rPr lang="en-AU" b="1" dirty="0" err="1" smtClean="0"/>
              <a:t>porezi</a:t>
            </a:r>
            <a:r>
              <a:rPr lang="en-AU" b="1" dirty="0" smtClean="0"/>
              <a:t> </a:t>
            </a:r>
            <a:r>
              <a:rPr lang="en-AU" b="1" dirty="0" err="1" smtClean="0"/>
              <a:t>uz</a:t>
            </a:r>
            <a:r>
              <a:rPr lang="en-AU" b="1" dirty="0" smtClean="0"/>
              <a:t> </a:t>
            </a:r>
            <a:r>
              <a:rPr lang="en-AU" b="1" dirty="0" err="1" smtClean="0"/>
              <a:t>svoje</a:t>
            </a:r>
            <a:r>
              <a:rPr lang="en-AU" b="1" dirty="0" smtClean="0"/>
              <a:t> </a:t>
            </a:r>
            <a:r>
              <a:rPr lang="en-AU" b="1" dirty="0" err="1" smtClean="0"/>
              <a:t>fiskalno</a:t>
            </a:r>
            <a:r>
              <a:rPr lang="en-AU" b="1" dirty="0" smtClean="0"/>
              <a:t> </a:t>
            </a:r>
            <a:r>
              <a:rPr lang="en-AU" b="1" dirty="0" err="1" smtClean="0"/>
              <a:t>djelovanje</a:t>
            </a:r>
            <a:r>
              <a:rPr lang="en-AU" b="1" dirty="0" smtClean="0"/>
              <a:t> </a:t>
            </a:r>
            <a:r>
              <a:rPr lang="en-AU" b="1" dirty="0" err="1" smtClean="0"/>
              <a:t>imaju</a:t>
            </a:r>
            <a:r>
              <a:rPr lang="en-AU" b="1" dirty="0" smtClean="0"/>
              <a:t> </a:t>
            </a:r>
            <a:r>
              <a:rPr lang="en-AU" b="1" dirty="0" err="1" smtClean="0"/>
              <a:t>ek</a:t>
            </a:r>
            <a:r>
              <a:rPr lang="en-AU" b="1" dirty="0" smtClean="0"/>
              <a:t>. </a:t>
            </a:r>
            <a:r>
              <a:rPr lang="en-AU" b="1" dirty="0" err="1" smtClean="0"/>
              <a:t>i</a:t>
            </a:r>
            <a:r>
              <a:rPr lang="en-AU" b="1" dirty="0" smtClean="0"/>
              <a:t> soc. </a:t>
            </a:r>
            <a:r>
              <a:rPr lang="hr-HR" b="1" dirty="0" err="1" smtClean="0"/>
              <a:t>d</a:t>
            </a:r>
            <a:r>
              <a:rPr lang="en-AU" b="1" dirty="0" err="1" smtClean="0"/>
              <a:t>jelovanje</a:t>
            </a:r>
            <a:r>
              <a:rPr lang="hr-HR" b="1" dirty="0" smtClean="0"/>
              <a:t>,</a:t>
            </a:r>
            <a:endParaRPr lang="hr-HR" dirty="0" smtClean="0"/>
          </a:p>
          <a:p>
            <a:pPr>
              <a:buNone/>
            </a:pPr>
            <a:r>
              <a:rPr lang="en-AU" b="1" dirty="0" smtClean="0"/>
              <a:t> </a:t>
            </a:r>
            <a:endParaRPr lang="hr-HR" dirty="0" smtClean="0"/>
          </a:p>
          <a:p>
            <a:r>
              <a:rPr lang="en-AU" b="1" dirty="0" smtClean="0"/>
              <a:t> </a:t>
            </a:r>
            <a:r>
              <a:rPr lang="en-AU" b="1" dirty="0" err="1" smtClean="0"/>
              <a:t>porezi</a:t>
            </a:r>
            <a:r>
              <a:rPr lang="en-AU" b="1" dirty="0" smtClean="0"/>
              <a:t> </a:t>
            </a:r>
            <a:r>
              <a:rPr lang="en-AU" b="1" dirty="0" err="1" smtClean="0"/>
              <a:t>su</a:t>
            </a:r>
            <a:r>
              <a:rPr lang="en-AU" b="1" dirty="0" smtClean="0"/>
              <a:t> </a:t>
            </a:r>
            <a:r>
              <a:rPr lang="en-AU" b="1" dirty="0" err="1" smtClean="0"/>
              <a:t>sve</a:t>
            </a:r>
            <a:r>
              <a:rPr lang="en-AU" b="1" dirty="0" smtClean="0"/>
              <a:t> </a:t>
            </a:r>
            <a:r>
              <a:rPr lang="en-AU" b="1" dirty="0" err="1" smtClean="0"/>
              <a:t>značajniji</a:t>
            </a:r>
            <a:r>
              <a:rPr lang="en-AU" b="1" dirty="0" smtClean="0"/>
              <a:t> </a:t>
            </a:r>
            <a:r>
              <a:rPr lang="en-AU" b="1" dirty="0" err="1" smtClean="0"/>
              <a:t>politički</a:t>
            </a:r>
            <a:r>
              <a:rPr lang="en-AU" b="1" dirty="0" smtClean="0"/>
              <a:t> instrument </a:t>
            </a:r>
            <a:r>
              <a:rPr lang="hr-HR" b="1" dirty="0" smtClean="0"/>
              <a:t>.</a:t>
            </a:r>
            <a:endParaRPr lang="hr-HR" dirty="0" smtClean="0"/>
          </a:p>
          <a:p>
            <a:pPr>
              <a:buNone/>
            </a:pPr>
            <a:r>
              <a:rPr lang="en-AU" b="1" dirty="0" smtClean="0"/>
              <a:t> 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Porezni sustav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600" b="1"/>
              <a:t>Porezni sustav</a:t>
            </a:r>
            <a:r>
              <a:rPr lang="hr-HR" sz="2600"/>
              <a:t> – skup poreznih oblika koji se upotrebljavaju u nekoj zemlji.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600"/>
              <a:t>Broj poreznih oblika u primjeni razlikuje se od zemlje do zemlje (POREZNI PLURALIZAM vs. POREZNI MONIZAM).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600"/>
              <a:t>Zemlje u kojima su se porezni sustavi razvijali dugi niz godina karakterizira veći broj poreza (POVIJESNI vs. RACIONALNI POREZNI SUSTAVI).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600"/>
          </a:p>
          <a:p>
            <a:pPr>
              <a:lnSpc>
                <a:spcPct val="80000"/>
              </a:lnSpc>
            </a:pPr>
            <a:endParaRPr lang="hr-HR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500"/>
              <a:t>Suvremeni porezni sustavi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r-HR"/>
              <a:t>Sustav oporezivanja predstavlja dio soc.-ek. i političkog sustava svake zemlje, njime je uvjetovan.</a:t>
            </a:r>
          </a:p>
          <a:p>
            <a:pPr>
              <a:buFont typeface="Wingdings" pitchFamily="2" charset="2"/>
              <a:buNone/>
            </a:pPr>
            <a:r>
              <a:rPr lang="hr-HR"/>
              <a:t>Ne postoje dvije zemlje sa istim sustavom oporezivanja!!!</a:t>
            </a:r>
          </a:p>
          <a:p>
            <a:pPr>
              <a:buFont typeface="Wingdings" pitchFamily="2" charset="2"/>
              <a:buNone/>
            </a:pPr>
            <a:r>
              <a:rPr lang="hr-HR"/>
              <a:t>Proširenje i produbljenje integracijskih procesa utjecat će na smanjenje razlika između nac. poreznih sustava, ali ne i na njihovo ukidanje.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Trendovi</a:t>
            </a:r>
          </a:p>
        </p:txBody>
      </p:sp>
      <p:sp>
        <p:nvSpPr>
          <p:cNvPr id="24579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251520" y="1484784"/>
            <a:ext cx="7978080" cy="4646141"/>
          </a:xfrm>
        </p:spPr>
        <p:txBody>
          <a:bodyPr>
            <a:normAutofit fontScale="92500" lnSpcReduction="20000"/>
          </a:bodyPr>
          <a:lstStyle/>
          <a:p>
            <a:pPr marL="273050" indent="-273050"/>
            <a:r>
              <a:rPr lang="hr-HR" sz="2400" dirty="0"/>
              <a:t>Razvijene zemlje imaju dohodovno orijentirane porezne sustave, no jačaju potrošni porezi (PDV) prije svega u </a:t>
            </a:r>
            <a:r>
              <a:rPr lang="hr-HR" sz="2400" dirty="0" smtClean="0"/>
              <a:t>EU.</a:t>
            </a:r>
            <a:r>
              <a:rPr lang="hr-HR" sz="2400" dirty="0" smtClean="0"/>
              <a:t> </a:t>
            </a:r>
            <a:endParaRPr lang="hr-HR" sz="2400" dirty="0" smtClean="0"/>
          </a:p>
          <a:p>
            <a:pPr marL="273050" indent="-273050"/>
            <a:endParaRPr lang="hr-HR" sz="2400" dirty="0" smtClean="0"/>
          </a:p>
          <a:p>
            <a:pPr marL="273050" indent="-273050"/>
            <a:r>
              <a:rPr lang="hr-HR" sz="2400" dirty="0" smtClean="0"/>
              <a:t>Tranzicijske </a:t>
            </a:r>
            <a:r>
              <a:rPr lang="hr-HR" sz="2400" dirty="0" smtClean="0"/>
              <a:t>zemlje – više potrošna </a:t>
            </a:r>
            <a:r>
              <a:rPr lang="hr-HR" sz="2400" dirty="0" smtClean="0"/>
              <a:t>orijentacija.</a:t>
            </a:r>
            <a:endParaRPr lang="hr-HR" sz="2400" dirty="0" smtClean="0"/>
          </a:p>
          <a:p>
            <a:pPr marL="273050" indent="-273050"/>
            <a:endParaRPr lang="hr-HR" sz="2400" dirty="0" smtClean="0"/>
          </a:p>
          <a:p>
            <a:pPr marL="273050" indent="-273050"/>
            <a:r>
              <a:rPr lang="hr-HR" sz="2400" dirty="0" smtClean="0"/>
              <a:t>Trenutačna financijska kriza pokazala je kako su dohodovno orijentirani porezni sustavi stabilniji.</a:t>
            </a:r>
          </a:p>
          <a:p>
            <a:pPr marL="273050" indent="-273050">
              <a:buNone/>
            </a:pPr>
            <a:endParaRPr lang="hr-HR" sz="2400" dirty="0" smtClean="0"/>
          </a:p>
          <a:p>
            <a:pPr marL="273050" indent="-273050"/>
            <a:r>
              <a:rPr lang="hr-HR" sz="2400" dirty="0" smtClean="0"/>
              <a:t>Neizravni </a:t>
            </a:r>
            <a:r>
              <a:rPr lang="hr-HR" sz="2400" dirty="0"/>
              <a:t>porezi</a:t>
            </a:r>
          </a:p>
          <a:p>
            <a:pPr marL="547688" lvl="1" indent="-228600"/>
            <a:r>
              <a:rPr lang="hr-HR" sz="2400" dirty="0"/>
              <a:t>Harmonizacija i stvaranje zajedničkog tržišta </a:t>
            </a:r>
            <a:r>
              <a:rPr lang="hr-HR" sz="2400" dirty="0" smtClean="0"/>
              <a:t>EU.</a:t>
            </a:r>
            <a:endParaRPr lang="hr-HR" sz="2400" dirty="0"/>
          </a:p>
          <a:p>
            <a:pPr marL="273050" indent="-273050"/>
            <a:r>
              <a:rPr lang="hr-HR" sz="2400" dirty="0"/>
              <a:t>Izravni porezi</a:t>
            </a:r>
          </a:p>
          <a:p>
            <a:pPr marL="547688" lvl="1" indent="-228600"/>
            <a:r>
              <a:rPr lang="hr-HR" sz="2400" dirty="0" smtClean="0"/>
              <a:t>porezni </a:t>
            </a:r>
            <a:r>
              <a:rPr lang="hr-HR" sz="2400" dirty="0"/>
              <a:t>tretman rada vs. </a:t>
            </a:r>
            <a:r>
              <a:rPr lang="hr-HR" sz="2400" dirty="0" smtClean="0"/>
              <a:t>k</a:t>
            </a:r>
            <a:r>
              <a:rPr lang="hr-HR" sz="2400" dirty="0" smtClean="0"/>
              <a:t>apitala,</a:t>
            </a:r>
            <a:endParaRPr lang="hr-HR" sz="2400" dirty="0"/>
          </a:p>
          <a:p>
            <a:pPr marL="547688" lvl="1" indent="-228600"/>
            <a:r>
              <a:rPr lang="hr-HR" sz="2400" dirty="0" smtClean="0"/>
              <a:t>širenje </a:t>
            </a:r>
            <a:r>
              <a:rPr lang="hr-HR" sz="2400" dirty="0"/>
              <a:t>porezne osnovice, ukidanje olakšica, </a:t>
            </a:r>
            <a:r>
              <a:rPr lang="hr-HR" sz="2400" dirty="0" err="1"/>
              <a:t>flat</a:t>
            </a:r>
            <a:r>
              <a:rPr lang="hr-HR" sz="2400" dirty="0"/>
              <a:t> </a:t>
            </a:r>
            <a:r>
              <a:rPr lang="hr-HR" sz="2400" dirty="0" err="1"/>
              <a:t>tax</a:t>
            </a:r>
            <a:r>
              <a:rPr lang="hr-HR" sz="2400" dirty="0"/>
              <a:t>…</a:t>
            </a:r>
          </a:p>
          <a:p>
            <a:pPr marL="547688" lvl="1" indent="-228600"/>
            <a:r>
              <a:rPr lang="hr-HR" sz="2400" dirty="0" smtClean="0"/>
              <a:t>j</a:t>
            </a:r>
            <a:r>
              <a:rPr lang="hr-HR" sz="2400" dirty="0" smtClean="0"/>
              <a:t>ednostavnost.</a:t>
            </a:r>
            <a:endParaRPr lang="hr-HR" sz="2400" dirty="0"/>
          </a:p>
          <a:p>
            <a:pPr marL="273050" indent="-273050"/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1731</Words>
  <Application>Microsoft Office PowerPoint</Application>
  <PresentationFormat>Prikaz na zaslonu (4:3)</PresentationFormat>
  <Paragraphs>194</Paragraphs>
  <Slides>30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7" baseType="lpstr">
      <vt:lpstr>Arial</vt:lpstr>
      <vt:lpstr>Times New Roman</vt:lpstr>
      <vt:lpstr>Wingdings</vt:lpstr>
      <vt:lpstr>Franklin Gothic Book</vt:lpstr>
      <vt:lpstr>Perpetua</vt:lpstr>
      <vt:lpstr>Monotype Sorts</vt:lpstr>
      <vt:lpstr>Građanski</vt:lpstr>
      <vt:lpstr>Porezni sustav i mjere porezne politike</vt:lpstr>
      <vt:lpstr>Mjesto i uloga poreza u ekonomiji</vt:lpstr>
      <vt:lpstr>Funkcije fiskalne (porezne) politike</vt:lpstr>
      <vt:lpstr>Što je to oporezivanje?</vt:lpstr>
      <vt:lpstr>Kako mjeriti ekonomsku snagu?</vt:lpstr>
      <vt:lpstr>Što su to porezi?</vt:lpstr>
      <vt:lpstr>Porezni sustav</vt:lpstr>
      <vt:lpstr>Suvremeni porezni sustavi</vt:lpstr>
      <vt:lpstr>Trendovi</vt:lpstr>
      <vt:lpstr>Čimbenici koji utječu na sustav oporezivanja</vt:lpstr>
      <vt:lpstr>Noviji trendovi u oporezivanju</vt:lpstr>
      <vt:lpstr>Noviji trendovi u oporezivanju</vt:lpstr>
      <vt:lpstr>Noviji trendovi u oporezivanju</vt:lpstr>
      <vt:lpstr>Porezno usklađivanje</vt:lpstr>
      <vt:lpstr>Neutralnost u oporezivanju</vt:lpstr>
      <vt:lpstr>Smanjenje poreznog opterećenja</vt:lpstr>
      <vt:lpstr>Jednostavnost u oporezivanju</vt:lpstr>
      <vt:lpstr>Naglasak na oporezivanju potrošnje</vt:lpstr>
      <vt:lpstr>Pravednost u oporezivanju</vt:lpstr>
      <vt:lpstr>Primjena “vječnih” poreznih načela</vt:lpstr>
      <vt:lpstr>Porezna načela i primjena </vt:lpstr>
      <vt:lpstr>Ciljevi oporezivanja</vt:lpstr>
      <vt:lpstr>Učinci oporezivanja</vt:lpstr>
      <vt:lpstr>Porezna struktura</vt:lpstr>
      <vt:lpstr>Slajd 25</vt:lpstr>
      <vt:lpstr>Dohodovna orijentacija</vt:lpstr>
      <vt:lpstr>Potrošna orijentacija</vt:lpstr>
      <vt:lpstr> Karakteristike “dobrog” poreznog sustava </vt:lpstr>
      <vt:lpstr>Karakteristike “dobrog” poreznog sustava </vt:lpstr>
      <vt:lpstr>Porezni sustav i porezna politika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Porezni sustav i mjere porezne politike</dc:title>
  <dc:creator>Nika</dc:creator>
  <cp:lastModifiedBy>jsimurina</cp:lastModifiedBy>
  <cp:revision>5</cp:revision>
  <dcterms:created xsi:type="dcterms:W3CDTF">2010-01-10T18:00:33Z</dcterms:created>
  <dcterms:modified xsi:type="dcterms:W3CDTF">2010-11-07T21:57:41Z</dcterms:modified>
</cp:coreProperties>
</file>